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348" r:id="rId3"/>
    <p:sldId id="343" r:id="rId5"/>
    <p:sldId id="256" r:id="rId6"/>
    <p:sldId id="349" r:id="rId7"/>
    <p:sldId id="260" r:id="rId8"/>
    <p:sldId id="315" r:id="rId9"/>
    <p:sldId id="316" r:id="rId10"/>
    <p:sldId id="314" r:id="rId11"/>
    <p:sldId id="317" r:id="rId12"/>
    <p:sldId id="318" r:id="rId13"/>
    <p:sldId id="319" r:id="rId14"/>
    <p:sldId id="350" r:id="rId15"/>
    <p:sldId id="351" r:id="rId16"/>
    <p:sldId id="352" r:id="rId17"/>
    <p:sldId id="353" r:id="rId18"/>
    <p:sldId id="355" r:id="rId19"/>
    <p:sldId id="321" r:id="rId20"/>
    <p:sldId id="323" r:id="rId21"/>
    <p:sldId id="324" r:id="rId22"/>
    <p:sldId id="325" r:id="rId23"/>
    <p:sldId id="327" r:id="rId24"/>
    <p:sldId id="322" r:id="rId25"/>
    <p:sldId id="328" r:id="rId26"/>
    <p:sldId id="376" r:id="rId27"/>
    <p:sldId id="345" r:id="rId28"/>
    <p:sldId id="347" r:id="rId29"/>
    <p:sldId id="293" r:id="rId30"/>
    <p:sldId id="294" r:id="rId31"/>
  </p:sldIdLst>
  <p:sldSz cx="12192000" cy="6858000"/>
  <p:notesSz cx="6858000" cy="9144000"/>
  <p:embeddedFontLst>
    <p:embeddedFont>
      <p:font typeface="微软雅黑" panose="020B0503020204020204" pitchFamily="34" charset="-122"/>
      <p:regular r:id="rId35"/>
    </p:embeddedFont>
    <p:embeddedFont>
      <p:font typeface="Comic Sans MS" panose="030F0702030302020204" pitchFamily="66" charset="0"/>
      <p:regular r:id="rId36"/>
      <p:bold r:id="rId37"/>
    </p:embeddedFont>
    <p:embeddedFont>
      <p:font typeface="汉仪细行楷简" panose="02010609000101010101"/>
      <p:regular r:id="rId38"/>
    </p:embeddedFont>
    <p:embeddedFont>
      <p:font typeface="Calibri" panose="020F0502020204030204" charset="0"/>
      <p:regular r:id="rId39"/>
      <p:bold r:id="rId40"/>
      <p:italic r:id="rId41"/>
      <p:boldItalic r:id="rId42"/>
    </p:embeddedFont>
  </p:embeddedFontLst>
  <p:defaultTextStyle>
    <a:defPPr>
      <a:defRPr lang="id-ID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7DFDF"/>
    <a:srgbClr val="504C45"/>
    <a:srgbClr val="3894E4"/>
    <a:srgbClr val="FB3838"/>
    <a:srgbClr val="B27A7B"/>
    <a:srgbClr val="D8605E"/>
    <a:srgbClr val="D66160"/>
    <a:srgbClr val="826C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016" autoAdjust="0"/>
  </p:normalViewPr>
  <p:slideViewPr>
    <p:cSldViewPr snapToGrid="0">
      <p:cViewPr varScale="1">
        <p:scale>
          <a:sx n="95" d="100"/>
          <a:sy n="95" d="100"/>
        </p:scale>
        <p:origin x="-330" y="-96"/>
      </p:cViewPr>
      <p:guideLst>
        <p:guide orient="horz" pos="2164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59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2" Type="http://schemas.openxmlformats.org/officeDocument/2006/relationships/font" Target="fonts/font8.fntdata"/><Relationship Id="rId41" Type="http://schemas.openxmlformats.org/officeDocument/2006/relationships/font" Target="fonts/font7.fntdata"/><Relationship Id="rId4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5.fntdata"/><Relationship Id="rId38" Type="http://schemas.openxmlformats.org/officeDocument/2006/relationships/font" Target="fonts/font4.fntdata"/><Relationship Id="rId37" Type="http://schemas.openxmlformats.org/officeDocument/2006/relationships/font" Target="fonts/font3.fntdata"/><Relationship Id="rId36" Type="http://schemas.openxmlformats.org/officeDocument/2006/relationships/font" Target="fonts/font2.fntdata"/><Relationship Id="rId35" Type="http://schemas.openxmlformats.org/officeDocument/2006/relationships/font" Target="fonts/font1.fntdata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2855175-BDEF-44FA-A76C-DCC9964DE4BC}" type="datetimeFigureOut">
              <a:rPr lang="id-ID"/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  <a:endParaRPr lang="en-US" noProof="0" smtClean="0"/>
          </a:p>
          <a:p>
            <a:pPr lvl="1"/>
            <a:r>
              <a:rPr lang="en-US" noProof="0" smtClean="0"/>
              <a:t>Second level</a:t>
            </a:r>
            <a:endParaRPr lang="en-US" noProof="0" smtClean="0"/>
          </a:p>
          <a:p>
            <a:pPr lvl="2"/>
            <a:r>
              <a:rPr lang="en-US" noProof="0" smtClean="0"/>
              <a:t>Third level</a:t>
            </a:r>
            <a:endParaRPr lang="en-US" noProof="0" smtClean="0"/>
          </a:p>
          <a:p>
            <a:pPr lvl="3"/>
            <a:r>
              <a:rPr lang="en-US" noProof="0" smtClean="0"/>
              <a:t>Fourth level</a:t>
            </a:r>
            <a:endParaRPr lang="en-US" noProof="0" smtClean="0"/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0890618-C2F0-47D8-A618-BFC048745D58}" type="slidenum">
              <a:rPr lang="id-ID"/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3BA4BC-D854-42FA-B945-F300CE8A0AD9}" type="slidenum">
              <a:rPr lang="id-ID" altLang="zh-CN">
                <a:ea typeface="微软雅黑" panose="020B0503020204020204" pitchFamily="34" charset="-122"/>
              </a:rPr>
            </a:fld>
            <a:endParaRPr lang="id-ID" altLang="zh-CN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662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450410-62A4-4B05-8023-A4D0B472E897}" type="slidenum">
              <a:rPr lang="id-ID" altLang="zh-CN">
                <a:ea typeface="微软雅黑" panose="020B0503020204020204" pitchFamily="34" charset="-122"/>
              </a:rPr>
            </a:fld>
            <a:endParaRPr lang="id-ID" altLang="zh-CN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721BFB-3022-4637-9FC7-F599CD31D357}" type="slidenum">
              <a:rPr lang="id-ID" altLang="zh-CN">
                <a:ea typeface="微软雅黑" panose="020B0503020204020204" pitchFamily="34" charset="-122"/>
              </a:rPr>
            </a:fld>
            <a:endParaRPr lang="id-ID" altLang="zh-CN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C15849-8337-4122-9FE0-20C5F288712B}" type="slidenum">
              <a:rPr lang="id-ID" altLang="zh-CN">
                <a:ea typeface="微软雅黑" panose="020B0503020204020204" pitchFamily="34" charset="-122"/>
              </a:rPr>
            </a:fld>
            <a:endParaRPr lang="id-ID" altLang="zh-CN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379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F873490-2E46-47DE-9F16-2887DC8C8FD0}" type="slidenum">
              <a:rPr lang="id-ID" altLang="zh-CN">
                <a:ea typeface="微软雅黑" panose="020B0503020204020204" pitchFamily="34" charset="-122"/>
              </a:rPr>
            </a:fld>
            <a:endParaRPr lang="id-ID" altLang="zh-CN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632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61C1B64-D599-4FB1-9BB1-D3202DFC77A4}" type="slidenum">
              <a:rPr lang="id-ID" altLang="zh-CN">
                <a:ea typeface="微软雅黑" panose="020B0503020204020204" pitchFamily="34" charset="-122"/>
              </a:rPr>
            </a:fld>
            <a:endParaRPr lang="id-ID" altLang="zh-CN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837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56D5F69-E218-41EA-A4C8-809D37E13575}" type="slidenum">
              <a:rPr lang="id-ID" altLang="zh-CN">
                <a:ea typeface="微软雅黑" panose="020B0503020204020204" pitchFamily="34" charset="-122"/>
              </a:rPr>
            </a:fld>
            <a:endParaRPr lang="id-ID" altLang="zh-CN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1">
    <p:bg>
      <p:bgPr>
        <a:solidFill>
          <a:srgbClr val="D86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54463" y="1312863"/>
            <a:ext cx="4283075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C32B5-8D9A-47F1-9D18-259329B14B88}" type="datetimeFigureOut">
              <a:rPr lang="id-ID"/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4FCC8-B878-4D47-90DE-8FEF28769D0E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-BottomBa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9175"/>
            <a:ext cx="12192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889500" y="5878513"/>
            <a:ext cx="2413000" cy="9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63500" dir="16200000" algn="ctr" rotWithShape="0">
              <a:schemeClr val="tx1">
                <a:alpha val="20000"/>
              </a:schemeClr>
            </a:outerShdw>
          </a:effec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645150" y="6642100"/>
            <a:ext cx="901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>
            <a:hlinkClick r:id="" tooltip="Previous Slide" action="ppaction://hlinkshowjump?jump=previousslide"/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574675" y="62023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>
            <a:hlinkClick r:id="" tooltip="Next Slide" action="ppaction://hlinkshowjump?jump=nextslide"/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1353800" y="62023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16"/>
          <p:cNvSpPr txBox="1"/>
          <p:nvPr userDrawn="1"/>
        </p:nvSpPr>
        <p:spPr>
          <a:xfrm>
            <a:off x="4889500" y="-7938"/>
            <a:ext cx="2424113" cy="261938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www.</a:t>
            </a:r>
            <a:r>
              <a:rPr lang="zh-CN" altLang="en-US" sz="1100" dirty="0">
                <a:solidFill>
                  <a:srgbClr val="645F50"/>
                </a:solidFill>
                <a:latin typeface="+mn-ea"/>
                <a:ea typeface="+mn-ea"/>
              </a:rPr>
              <a:t>企业网站</a:t>
            </a:r>
            <a:r>
              <a:rPr lang="en-US" altLang="zh-CN" sz="1100" dirty="0">
                <a:solidFill>
                  <a:srgbClr val="645F50"/>
                </a:solidFill>
                <a:latin typeface="+mn-ea"/>
                <a:ea typeface="+mn-ea"/>
              </a:rPr>
              <a:t>.</a:t>
            </a: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com</a:t>
            </a:r>
            <a:endParaRPr lang="id-ID" sz="1100" dirty="0">
              <a:solidFill>
                <a:srgbClr val="645F50"/>
              </a:solidFill>
              <a:latin typeface="+mn-ea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D5D25-DA5A-415D-A722-7D987E8C75A3}" type="datetimeFigureOut">
              <a:rPr lang="id-ID"/>
            </a:fld>
            <a:endParaRPr lang="id-ID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F830A-5C97-4098-8F29-20BE78EA14B3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-TopBa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22250"/>
            <a:ext cx="12192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89500" y="0"/>
            <a:ext cx="2413000" cy="979488"/>
          </a:xfrm>
          <a:prstGeom prst="rect">
            <a:avLst/>
          </a:prstGeom>
          <a:effectLst>
            <a:outerShdw blurRad="12700" dist="63500" dir="5400000" algn="ctr" rotWithShape="0">
              <a:schemeClr val="tx1">
                <a:alpha val="20000"/>
              </a:schemeClr>
            </a:outerShdw>
          </a:effec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645150" y="0"/>
            <a:ext cx="901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>
            <a:hlinkClick r:id="" tooltip="Previous Slide" action="ppaction://hlinkshowjump?jump=previousslide"/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574675" y="2968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>
            <a:hlinkClick r:id="" tooltip="Next Slide" action="ppaction://hlinkshowjump?jump=nextslide"/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1353800" y="2968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16"/>
          <p:cNvSpPr txBox="1"/>
          <p:nvPr userDrawn="1"/>
        </p:nvSpPr>
        <p:spPr>
          <a:xfrm>
            <a:off x="4883150" y="6596063"/>
            <a:ext cx="2425700" cy="261937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www.</a:t>
            </a:r>
            <a:r>
              <a:rPr lang="zh-CN" altLang="en-US" sz="1100" dirty="0">
                <a:solidFill>
                  <a:srgbClr val="645F50"/>
                </a:solidFill>
                <a:latin typeface="+mn-ea"/>
                <a:ea typeface="+mn-ea"/>
              </a:rPr>
              <a:t>企业网站</a:t>
            </a:r>
            <a:r>
              <a:rPr lang="en-US" altLang="zh-CN" sz="1100" dirty="0">
                <a:solidFill>
                  <a:srgbClr val="645F50"/>
                </a:solidFill>
                <a:latin typeface="+mn-ea"/>
                <a:ea typeface="+mn-ea"/>
              </a:rPr>
              <a:t>.</a:t>
            </a: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com</a:t>
            </a:r>
            <a:endParaRPr lang="id-ID" sz="1100" dirty="0">
              <a:solidFill>
                <a:srgbClr val="645F50"/>
              </a:solidFill>
              <a:latin typeface="+mn-ea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2940-2AAF-4B7A-BD3E-C8EAEC4A9E17}" type="datetimeFigureOut">
              <a:rPr lang="id-ID"/>
            </a:fld>
            <a:endParaRPr lang="id-ID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EFA02-3BF9-4A6A-BE1D-9CEE9017043E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eft_Tex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22250"/>
            <a:ext cx="12192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89500" y="0"/>
            <a:ext cx="2413000" cy="979488"/>
          </a:xfrm>
          <a:prstGeom prst="rect">
            <a:avLst/>
          </a:prstGeom>
          <a:effectLst>
            <a:outerShdw blurRad="12700" dist="63500" dir="5400000" algn="ctr" rotWithShape="0">
              <a:schemeClr val="tx1">
                <a:alpha val="20000"/>
              </a:schemeClr>
            </a:outerShdw>
          </a:effec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645150" y="0"/>
            <a:ext cx="901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>
            <a:hlinkClick r:id="" tooltip="Previous Slide" action="ppaction://hlinkshowjump?jump=previousslide"/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574675" y="2968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>
            <a:hlinkClick r:id="" tooltip="Next Slide" action="ppaction://hlinkshowjump?jump=nextslide"/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1353800" y="2968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925513" y="925513"/>
            <a:ext cx="5427662" cy="544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6"/>
          <p:cNvSpPr txBox="1"/>
          <p:nvPr userDrawn="1"/>
        </p:nvSpPr>
        <p:spPr>
          <a:xfrm>
            <a:off x="4883150" y="6596063"/>
            <a:ext cx="2425700" cy="261937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www.</a:t>
            </a:r>
            <a:r>
              <a:rPr lang="zh-CN" altLang="en-US" sz="1100" dirty="0">
                <a:solidFill>
                  <a:srgbClr val="645F50"/>
                </a:solidFill>
                <a:latin typeface="+mn-ea"/>
                <a:ea typeface="+mn-ea"/>
              </a:rPr>
              <a:t>企业网站</a:t>
            </a:r>
            <a:r>
              <a:rPr lang="en-US" altLang="zh-CN" sz="1100" dirty="0">
                <a:solidFill>
                  <a:srgbClr val="645F50"/>
                </a:solidFill>
                <a:latin typeface="+mn-ea"/>
                <a:ea typeface="+mn-ea"/>
              </a:rPr>
              <a:t>.</a:t>
            </a: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com</a:t>
            </a:r>
            <a:endParaRPr lang="id-ID" sz="1100" dirty="0">
              <a:solidFill>
                <a:srgbClr val="645F50"/>
              </a:solidFill>
              <a:latin typeface="+mn-ea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D499B-C085-46F6-9786-B3EF4EC481A9}" type="datetimeFigureOut">
              <a:rPr lang="id-ID"/>
            </a:fld>
            <a:endParaRPr lang="id-ID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5B523-EE79-4D12-A237-9802C86CF238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ight_Tex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22250"/>
            <a:ext cx="12192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89500" y="0"/>
            <a:ext cx="2413000" cy="979488"/>
          </a:xfrm>
          <a:prstGeom prst="rect">
            <a:avLst/>
          </a:prstGeom>
          <a:effectLst>
            <a:outerShdw blurRad="12700" dist="63500" dir="5400000" algn="ctr" rotWithShape="0">
              <a:schemeClr val="tx1">
                <a:alpha val="20000"/>
              </a:schemeClr>
            </a:outerShdw>
          </a:effec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645150" y="0"/>
            <a:ext cx="901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>
            <a:hlinkClick r:id="" tooltip="Previous Slide" action="ppaction://hlinkshowjump?jump=previousslide"/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574675" y="2968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>
            <a:hlinkClick r:id="" tooltip="Next Slide" action="ppaction://hlinkshowjump?jump=nextslide"/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1353800" y="2968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5857875" y="925513"/>
            <a:ext cx="5429250" cy="544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6"/>
          <p:cNvSpPr txBox="1"/>
          <p:nvPr userDrawn="1"/>
        </p:nvSpPr>
        <p:spPr>
          <a:xfrm>
            <a:off x="4883150" y="6596063"/>
            <a:ext cx="2425700" cy="261937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www.</a:t>
            </a:r>
            <a:r>
              <a:rPr lang="zh-CN" altLang="en-US" sz="1100" dirty="0">
                <a:solidFill>
                  <a:srgbClr val="645F50"/>
                </a:solidFill>
                <a:latin typeface="+mn-ea"/>
                <a:ea typeface="+mn-ea"/>
              </a:rPr>
              <a:t>企业网站</a:t>
            </a:r>
            <a:r>
              <a:rPr lang="en-US" altLang="zh-CN" sz="1100" dirty="0">
                <a:solidFill>
                  <a:srgbClr val="645F50"/>
                </a:solidFill>
                <a:latin typeface="+mn-ea"/>
                <a:ea typeface="+mn-ea"/>
              </a:rPr>
              <a:t>.</a:t>
            </a: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com</a:t>
            </a:r>
            <a:endParaRPr lang="id-ID" sz="1100" dirty="0">
              <a:solidFill>
                <a:srgbClr val="645F50"/>
              </a:solidFill>
              <a:latin typeface="+mn-ea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EA2D4-825F-4EC5-ABFD-1EDA195689DC}" type="datetimeFigureOut">
              <a:rPr lang="id-ID"/>
            </a:fld>
            <a:endParaRPr lang="id-ID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9A627-6556-4016-8AF1-F0E4083E2C43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_Colo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22250"/>
            <a:ext cx="12192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89500" y="0"/>
            <a:ext cx="2413000" cy="979488"/>
          </a:xfrm>
          <a:prstGeom prst="rect">
            <a:avLst/>
          </a:prstGeom>
          <a:effectLst>
            <a:outerShdw blurRad="12700" dist="63500" dir="5400000" algn="ctr" rotWithShape="0">
              <a:schemeClr val="tx1">
                <a:alpha val="20000"/>
              </a:schemeClr>
            </a:outerShdw>
          </a:effec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645150" y="0"/>
            <a:ext cx="901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>
            <a:hlinkClick r:id="" tooltip="Previous Slide" action="ppaction://hlinkshowjump?jump=previousslide"/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574675" y="2968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>
            <a:hlinkClick r:id="" tooltip="Next Slide" action="ppaction://hlinkshowjump?jump=nextslide"/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1353800" y="2968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811213" y="925513"/>
            <a:ext cx="5427662" cy="544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6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5899150" y="925513"/>
            <a:ext cx="5427663" cy="544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6"/>
          <p:cNvSpPr txBox="1"/>
          <p:nvPr userDrawn="1"/>
        </p:nvSpPr>
        <p:spPr>
          <a:xfrm>
            <a:off x="4883150" y="6596063"/>
            <a:ext cx="2425700" cy="261937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www.</a:t>
            </a:r>
            <a:r>
              <a:rPr lang="zh-CN" altLang="en-US" sz="1100" dirty="0">
                <a:solidFill>
                  <a:srgbClr val="645F50"/>
                </a:solidFill>
                <a:latin typeface="+mn-ea"/>
                <a:ea typeface="+mn-ea"/>
              </a:rPr>
              <a:t>企业网站</a:t>
            </a:r>
            <a:r>
              <a:rPr lang="en-US" altLang="zh-CN" sz="1100" dirty="0">
                <a:solidFill>
                  <a:srgbClr val="645F50"/>
                </a:solidFill>
                <a:latin typeface="+mn-ea"/>
                <a:ea typeface="+mn-ea"/>
              </a:rPr>
              <a:t>.</a:t>
            </a: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com</a:t>
            </a:r>
            <a:endParaRPr lang="id-ID" sz="1100" dirty="0">
              <a:solidFill>
                <a:srgbClr val="645F50"/>
              </a:solidFill>
              <a:latin typeface="+mn-ea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E01AD-D582-4249-A7C6-BDD6B3AAFFFA}" type="datetimeFigureOut">
              <a:rPr lang="id-ID"/>
            </a:fld>
            <a:endParaRPr lang="id-ID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52C9C-9C54-41BD-94AD-CEEC7B7F1F04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hree_Colo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22250"/>
            <a:ext cx="12192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89500" y="0"/>
            <a:ext cx="2413000" cy="979488"/>
          </a:xfrm>
          <a:prstGeom prst="rect">
            <a:avLst/>
          </a:prstGeom>
          <a:effectLst>
            <a:outerShdw blurRad="12700" dist="63500" dir="5400000" algn="ctr" rotWithShape="0">
              <a:schemeClr val="tx1">
                <a:alpha val="20000"/>
              </a:schemeClr>
            </a:outerShdw>
          </a:effec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645150" y="0"/>
            <a:ext cx="901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>
            <a:hlinkClick r:id="" tooltip="Previous Slide" action="ppaction://hlinkshowjump?jump=previousslide"/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574675" y="2968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>
            <a:hlinkClick r:id="" tooltip="Next Slide" action="ppaction://hlinkshowjump?jump=nextslide"/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1353800" y="2968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752475" y="958850"/>
            <a:ext cx="361950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7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4278313" y="939800"/>
            <a:ext cx="3621087" cy="544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8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7820025" y="939800"/>
            <a:ext cx="3619500" cy="544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6"/>
          <p:cNvSpPr txBox="1"/>
          <p:nvPr userDrawn="1"/>
        </p:nvSpPr>
        <p:spPr>
          <a:xfrm>
            <a:off x="4883150" y="6596063"/>
            <a:ext cx="2425700" cy="261937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www.</a:t>
            </a:r>
            <a:r>
              <a:rPr lang="zh-CN" altLang="en-US" sz="1100" dirty="0">
                <a:solidFill>
                  <a:srgbClr val="645F50"/>
                </a:solidFill>
                <a:latin typeface="+mn-ea"/>
                <a:ea typeface="+mn-ea"/>
              </a:rPr>
              <a:t>企业网站</a:t>
            </a:r>
            <a:r>
              <a:rPr lang="en-US" altLang="zh-CN" sz="1100" dirty="0">
                <a:solidFill>
                  <a:srgbClr val="645F50"/>
                </a:solidFill>
                <a:latin typeface="+mn-ea"/>
                <a:ea typeface="+mn-ea"/>
              </a:rPr>
              <a:t>.</a:t>
            </a: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com</a:t>
            </a:r>
            <a:endParaRPr lang="id-ID" sz="1100" dirty="0">
              <a:solidFill>
                <a:srgbClr val="645F50"/>
              </a:solidFill>
              <a:latin typeface="+mn-ea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C5CA4-5A9E-4E1B-8E3E-AFAE9AFCAA09}" type="datetimeFigureOut">
              <a:rPr lang="id-ID"/>
            </a:fld>
            <a:endParaRPr lang="id-ID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DE5C5-0754-4B1B-AFBD-A7C6EB22C284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op_Tex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22250"/>
            <a:ext cx="12192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89500" y="0"/>
            <a:ext cx="2413000" cy="979488"/>
          </a:xfrm>
          <a:prstGeom prst="rect">
            <a:avLst/>
          </a:prstGeom>
          <a:effectLst>
            <a:outerShdw blurRad="12700" dist="63500" dir="5400000" algn="ctr" rotWithShape="0">
              <a:schemeClr val="tx1">
                <a:alpha val="20000"/>
              </a:schemeClr>
            </a:outerShdw>
          </a:effec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645150" y="0"/>
            <a:ext cx="901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>
            <a:hlinkClick r:id="" tooltip="Previous Slide" action="ppaction://hlinkshowjump?jump=previousslide"/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574675" y="2968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>
            <a:hlinkClick r:id="" tooltip="Next Slide" action="ppaction://hlinkshowjump?jump=nextslide"/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1353800" y="2968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882650" y="1050925"/>
            <a:ext cx="103917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6"/>
          <p:cNvSpPr txBox="1"/>
          <p:nvPr userDrawn="1"/>
        </p:nvSpPr>
        <p:spPr>
          <a:xfrm>
            <a:off x="4883150" y="6596063"/>
            <a:ext cx="2425700" cy="261937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www.</a:t>
            </a:r>
            <a:r>
              <a:rPr lang="zh-CN" altLang="en-US" sz="1100" dirty="0">
                <a:solidFill>
                  <a:srgbClr val="645F50"/>
                </a:solidFill>
                <a:latin typeface="+mn-ea"/>
                <a:ea typeface="+mn-ea"/>
              </a:rPr>
              <a:t>企业网站</a:t>
            </a:r>
            <a:r>
              <a:rPr lang="en-US" altLang="zh-CN" sz="1100" dirty="0">
                <a:solidFill>
                  <a:srgbClr val="645F50"/>
                </a:solidFill>
                <a:latin typeface="+mn-ea"/>
                <a:ea typeface="+mn-ea"/>
              </a:rPr>
              <a:t>.</a:t>
            </a: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com</a:t>
            </a:r>
            <a:endParaRPr lang="id-ID" sz="1100" dirty="0">
              <a:solidFill>
                <a:srgbClr val="645F50"/>
              </a:solidFill>
              <a:latin typeface="+mn-ea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165B3-EFB1-469C-BAD1-1E44353C7276}" type="datetimeFigureOut">
              <a:rPr lang="id-ID"/>
            </a:fld>
            <a:endParaRPr lang="id-ID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D5D50-B1F3-4F4B-89CB-098B5471E81A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ottom_Tex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22250"/>
            <a:ext cx="12192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89500" y="0"/>
            <a:ext cx="2413000" cy="979488"/>
          </a:xfrm>
          <a:prstGeom prst="rect">
            <a:avLst/>
          </a:prstGeom>
          <a:effectLst>
            <a:outerShdw blurRad="12700" dist="63500" dir="5400000" algn="ctr" rotWithShape="0">
              <a:schemeClr val="tx1">
                <a:alpha val="20000"/>
              </a:schemeClr>
            </a:outerShdw>
          </a:effec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645150" y="0"/>
            <a:ext cx="901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>
            <a:hlinkClick r:id="" tooltip="Previous Slide" action="ppaction://hlinkshowjump?jump=previousslide"/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574675" y="2968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>
            <a:hlinkClick r:id="" tooltip="Next Slide" action="ppaction://hlinkshowjump?jump=nextslide"/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1353800" y="2968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882650" y="4376738"/>
            <a:ext cx="103917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6"/>
          <p:cNvSpPr txBox="1"/>
          <p:nvPr userDrawn="1"/>
        </p:nvSpPr>
        <p:spPr>
          <a:xfrm>
            <a:off x="4883150" y="6596063"/>
            <a:ext cx="2425700" cy="261937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www.</a:t>
            </a:r>
            <a:r>
              <a:rPr lang="zh-CN" altLang="en-US" sz="1100" dirty="0">
                <a:solidFill>
                  <a:srgbClr val="645F50"/>
                </a:solidFill>
                <a:latin typeface="+mn-ea"/>
                <a:ea typeface="+mn-ea"/>
              </a:rPr>
              <a:t>企业网站</a:t>
            </a:r>
            <a:r>
              <a:rPr lang="en-US" altLang="zh-CN" sz="1100" dirty="0">
                <a:solidFill>
                  <a:srgbClr val="645F50"/>
                </a:solidFill>
                <a:latin typeface="+mn-ea"/>
                <a:ea typeface="+mn-ea"/>
              </a:rPr>
              <a:t>.</a:t>
            </a: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com</a:t>
            </a:r>
            <a:endParaRPr lang="id-ID" sz="1100" dirty="0">
              <a:solidFill>
                <a:srgbClr val="645F50"/>
              </a:solidFill>
              <a:latin typeface="+mn-ea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1D328-9FB9-4910-9112-E8F90EF0D1E2}" type="datetimeFigureOut">
              <a:rPr lang="id-ID"/>
            </a:fld>
            <a:endParaRPr lang="id-ID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53220-F93D-4A95-9597-45B10879C599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oth_Tex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22250"/>
            <a:ext cx="12192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89500" y="0"/>
            <a:ext cx="2413000" cy="979488"/>
          </a:xfrm>
          <a:prstGeom prst="rect">
            <a:avLst/>
          </a:prstGeom>
          <a:effectLst>
            <a:outerShdw blurRad="12700" dist="63500" dir="5400000" algn="ctr" rotWithShape="0">
              <a:schemeClr val="tx1">
                <a:alpha val="20000"/>
              </a:schemeClr>
            </a:outerShdw>
          </a:effec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645150" y="0"/>
            <a:ext cx="901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>
            <a:hlinkClick r:id="" tooltip="Previous Slide" action="ppaction://hlinkshowjump?jump=previousslide"/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574675" y="2968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>
            <a:hlinkClick r:id="" tooltip="Next Slide" action="ppaction://hlinkshowjump?jump=nextslide"/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1353800" y="296863"/>
            <a:ext cx="263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6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882650" y="1014413"/>
            <a:ext cx="10391775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7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882650" y="3670300"/>
            <a:ext cx="10391775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6"/>
          <p:cNvSpPr txBox="1"/>
          <p:nvPr userDrawn="1"/>
        </p:nvSpPr>
        <p:spPr>
          <a:xfrm>
            <a:off x="4883150" y="6596063"/>
            <a:ext cx="2425700" cy="261937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www.</a:t>
            </a:r>
            <a:r>
              <a:rPr lang="zh-CN" altLang="en-US" sz="1100" dirty="0">
                <a:solidFill>
                  <a:srgbClr val="645F50"/>
                </a:solidFill>
                <a:latin typeface="+mn-ea"/>
                <a:ea typeface="+mn-ea"/>
              </a:rPr>
              <a:t>企业网站</a:t>
            </a:r>
            <a:r>
              <a:rPr lang="en-US" altLang="zh-CN" sz="1100" dirty="0">
                <a:solidFill>
                  <a:srgbClr val="645F50"/>
                </a:solidFill>
                <a:latin typeface="+mn-ea"/>
                <a:ea typeface="+mn-ea"/>
              </a:rPr>
              <a:t>.</a:t>
            </a: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com</a:t>
            </a:r>
            <a:endParaRPr lang="id-ID" sz="1100" dirty="0">
              <a:solidFill>
                <a:srgbClr val="645F50"/>
              </a:solidFill>
              <a:latin typeface="+mn-ea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E4F23-0D8A-4FA8-9959-11A6A7713C00}" type="datetimeFigureOut">
              <a:rPr lang="id-ID"/>
            </a:fld>
            <a:endParaRPr lang="id-ID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ACB51-2B09-4AE6-9AB0-A1BA1F267C54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D86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2">
    <p:bg>
      <p:bgPr>
        <a:solidFill>
          <a:srgbClr val="D86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54463" y="1312863"/>
            <a:ext cx="4283075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0B122-E033-49FF-B687-6C84141EFD78}" type="datetimeFigureOut">
              <a:rPr lang="id-ID"/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7FACA-C504-4472-BEBE-DE3EE272E6A8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3">
    <p:bg>
      <p:bgPr>
        <a:solidFill>
          <a:srgbClr val="D86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54463" y="1312863"/>
            <a:ext cx="4283075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29466-FBF6-4861-961F-C40F53BD5166}" type="datetimeFigureOut">
              <a:rPr lang="id-ID"/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8FD5C-C6E0-4231-BE75-447E4973276D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4">
    <p:bg>
      <p:bgPr>
        <a:solidFill>
          <a:srgbClr val="D86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54463" y="1312863"/>
            <a:ext cx="4283075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7B9A3-9CEB-4310-852F-063162AB7616}" type="datetimeFigureOut">
              <a:rPr lang="id-ID"/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B312D-2421-49CF-A3DC-561086F2B613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5">
    <p:bg>
      <p:bgPr>
        <a:solidFill>
          <a:srgbClr val="D86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54463" y="1312863"/>
            <a:ext cx="4283075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7EF22-83F8-43CC-BA03-121C2994CB76}" type="datetimeFigureOut">
              <a:rPr lang="id-ID"/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199C0-73E7-4923-884C-A186A3283F7F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6">
    <p:bg>
      <p:bgPr>
        <a:solidFill>
          <a:srgbClr val="D86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54463" y="1312863"/>
            <a:ext cx="4283075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5F360-1FD3-4555-B562-450403818E6D}" type="datetimeFigureOut">
              <a:rPr lang="id-ID"/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5D1AC-27AB-4599-BC14-7DDA9E740BB4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7">
    <p:bg>
      <p:bgPr>
        <a:solidFill>
          <a:srgbClr val="D86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54463" y="1312863"/>
            <a:ext cx="4283075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2C52B-B06B-45A3-828B-1660FC58FD0A}" type="datetimeFigureOut">
              <a:rPr lang="id-ID"/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30DF6-9444-40DB-BBB0-E94AA030688E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8">
    <p:bg>
      <p:bgPr>
        <a:solidFill>
          <a:srgbClr val="D86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397875" y="3119438"/>
            <a:ext cx="4281488" cy="423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D6EBB-2DD3-4509-B1A3-86845DEC8A8D}" type="datetimeFigureOut">
              <a:rPr lang="id-ID"/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241FB-B7D6-4532-A77D-E07B2B5766E9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ckboard_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19075"/>
            <a:ext cx="12192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89500" y="-1588"/>
            <a:ext cx="2413000" cy="979488"/>
          </a:xfrm>
          <a:prstGeom prst="rect">
            <a:avLst/>
          </a:prstGeom>
          <a:effectLst>
            <a:outerShdw blurRad="12700" dist="63500" dir="5400000" algn="ctr" rotWithShape="0">
              <a:schemeClr val="tx1">
                <a:alpha val="20000"/>
              </a:schemeClr>
            </a:outerShdw>
          </a:effec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645150" y="0"/>
            <a:ext cx="901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>
            <a:hlinkClick r:id="" tooltip="Previous Slide" action="ppaction://hlinkshowjump?jump=previousslide"/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574675" y="293688"/>
            <a:ext cx="2635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>
            <a:hlinkClick r:id="" tooltip="Next Slide" action="ppaction://hlinkshowjump?jump=nextslide"/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1353800" y="293688"/>
            <a:ext cx="2635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16"/>
          <p:cNvSpPr txBox="1"/>
          <p:nvPr userDrawn="1"/>
        </p:nvSpPr>
        <p:spPr>
          <a:xfrm>
            <a:off x="4883150" y="6596063"/>
            <a:ext cx="2425700" cy="261937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www.</a:t>
            </a:r>
            <a:r>
              <a:rPr lang="zh-CN" altLang="en-US" sz="1100" dirty="0">
                <a:solidFill>
                  <a:srgbClr val="645F50"/>
                </a:solidFill>
                <a:latin typeface="+mn-ea"/>
                <a:ea typeface="+mn-ea"/>
              </a:rPr>
              <a:t>企业网站</a:t>
            </a:r>
            <a:r>
              <a:rPr lang="en-US" altLang="zh-CN" sz="1100" dirty="0">
                <a:solidFill>
                  <a:srgbClr val="645F50"/>
                </a:solidFill>
                <a:latin typeface="+mn-ea"/>
                <a:ea typeface="+mn-ea"/>
              </a:rPr>
              <a:t>.</a:t>
            </a:r>
            <a:r>
              <a:rPr lang="id-ID" sz="1100" dirty="0">
                <a:solidFill>
                  <a:srgbClr val="645F50"/>
                </a:solidFill>
                <a:latin typeface="+mn-ea"/>
                <a:ea typeface="+mn-ea"/>
              </a:rPr>
              <a:t>com</a:t>
            </a:r>
            <a:endParaRPr lang="id-ID" sz="1100" dirty="0">
              <a:solidFill>
                <a:srgbClr val="645F50"/>
              </a:solidFill>
              <a:latin typeface="+mn-ea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 flipV="1">
            <a:off x="838200" y="4762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378AD-2199-4DCF-AF48-98A628281CCB}" type="datetimeFigureOut">
              <a:rPr lang="id-ID"/>
            </a:fld>
            <a:endParaRPr lang="id-ID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 flipV="1">
            <a:off x="4038600" y="476250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 flipV="1">
            <a:off x="8610600" y="4762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B4CDE-FF5F-46BA-8BC1-DAEEFD0C5E40}" type="slidenum">
              <a:rPr lang="id-ID"/>
            </a:fld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id-ID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id-ID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0E58C7D-BA1A-460A-9E61-A6A6653B096B}" type="datetimeFigureOut">
              <a:rPr lang="id-ID"/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C77DD47-B3EC-45EA-A3DA-A5402704D8AD}" type="slidenum">
              <a:rPr lang="id-ID"/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9.xml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9.xml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video" Target="NUL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9870" y="3154690"/>
            <a:ext cx="5911601" cy="5486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bg1">
                    <a:lumMod val="95000"/>
                    <a:alpha val="90000"/>
                  </a:schemeClr>
                </a:solidFill>
                <a:latin typeface="+mn-ea"/>
                <a:ea typeface="+mn-ea"/>
              </a:rPr>
              <a:t>学生管理服务信息系统</a:t>
            </a:r>
            <a:endParaRPr lang="zh-CN" altLang="en-US" sz="2800" b="1" dirty="0">
              <a:solidFill>
                <a:schemeClr val="bg1">
                  <a:lumMod val="95000"/>
                  <a:alpha val="90000"/>
                </a:schemeClr>
              </a:solidFill>
              <a:latin typeface="+mn-ea"/>
              <a:ea typeface="+mn-ea"/>
            </a:endParaRPr>
          </a:p>
        </p:txBody>
      </p:sp>
      <p:grpSp>
        <p:nvGrpSpPr>
          <p:cNvPr id="8" name="Group 7"/>
          <p:cNvGrpSpPr/>
          <p:nvPr/>
        </p:nvGrpSpPr>
        <p:grpSpPr bwMode="auto">
          <a:xfrm>
            <a:off x="5005388" y="4279900"/>
            <a:ext cx="2181225" cy="392113"/>
            <a:chOff x="4987636" y="4747492"/>
            <a:chExt cx="2179782" cy="392546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4987636" y="4747492"/>
              <a:ext cx="2179782" cy="0"/>
            </a:xfrm>
            <a:prstGeom prst="line">
              <a:avLst/>
            </a:prstGeom>
            <a:ln cmpd="thickThin">
              <a:solidFill>
                <a:srgbClr val="68635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987636" y="5140038"/>
              <a:ext cx="2179782" cy="0"/>
            </a:xfrm>
            <a:prstGeom prst="line">
              <a:avLst/>
            </a:prstGeom>
            <a:ln cmpd="thickThin">
              <a:solidFill>
                <a:srgbClr val="686354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073525" y="4319588"/>
            <a:ext cx="4044950" cy="334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id-ID" sz="1600">
                <a:solidFill>
                  <a:srgbClr val="686354"/>
                </a:solidFill>
                <a:latin typeface="张海山锐谐体" charset="-122"/>
                <a:ea typeface="张海山锐谐体" charset="-122"/>
              </a:rPr>
              <a:t>操作指南</a:t>
            </a:r>
            <a:endParaRPr lang="zh-CN" altLang="id-ID" sz="1600">
              <a:solidFill>
                <a:srgbClr val="686354"/>
              </a:solidFill>
              <a:latin typeface="张海山锐谐体" charset="-122"/>
              <a:ea typeface="张海山锐谐体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88" y="0"/>
            <a:ext cx="10925175" cy="687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0926763" y="3284538"/>
            <a:ext cx="1270000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查看申请记录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3175" y="-17463"/>
            <a:ext cx="10901363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0809923" y="961073"/>
            <a:ext cx="1289050" cy="519112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可对申请信息进行修改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899140" y="1830070"/>
            <a:ext cx="131191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b="1">
                <a:solidFill>
                  <a:schemeClr val="bg1"/>
                </a:solidFill>
                <a:latin typeface="+mj-lt"/>
                <a:ea typeface="+mj-lt"/>
              </a:rPr>
              <a:t>注意：学生在班主任审核之前可以修改申请信息，班主任审核提交之后不能修改！！</a:t>
            </a:r>
            <a:endParaRPr lang="zh-CN" altLang="en-US" sz="1800" b="1">
              <a:solidFill>
                <a:schemeClr val="bg1"/>
              </a:solidFill>
              <a:latin typeface="+mj-lt"/>
              <a:ea typeface="+mj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文本框 13"/>
          <p:cNvSpPr txBox="1">
            <a:spLocks noChangeArrowheads="1"/>
          </p:cNvSpPr>
          <p:nvPr/>
        </p:nvSpPr>
        <p:spPr bwMode="auto">
          <a:xfrm>
            <a:off x="3797300" y="3078163"/>
            <a:ext cx="4597400" cy="90805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 lIns="90170" tIns="179705" bIns="179705">
            <a:spAutoFit/>
          </a:bodyPr>
          <a:lstStyle/>
          <a:p>
            <a:pPr algn="ctr"/>
            <a:r>
              <a:rPr lang="zh-CN" altLang="en-US" sz="36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班主任操作</a:t>
            </a:r>
            <a:endParaRPr lang="zh-CN" altLang="en-US" sz="36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0934700" y="1682750"/>
            <a:ext cx="1252538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进入系统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0934700" y="2616200"/>
            <a:ext cx="1252538" cy="32385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选择老师</a:t>
            </a:r>
            <a:endParaRPr lang="en-US" altLang="zh-CN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0934700" y="3549650"/>
            <a:ext cx="1252538" cy="71755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输入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  <a:p>
            <a:pPr algn="ctr"/>
            <a:r>
              <a:rPr lang="zh-CN" altLang="en-US" sz="9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账号</a:t>
            </a:r>
            <a:endParaRPr lang="zh-CN" altLang="en-US" sz="9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  <a:p>
            <a:pPr algn="ctr"/>
            <a:r>
              <a:rPr lang="zh-CN" altLang="en-US" sz="9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密码</a:t>
            </a:r>
            <a:endParaRPr lang="zh-CN" altLang="en-US" sz="9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  <a:p>
            <a:pPr algn="ctr"/>
            <a:r>
              <a:rPr lang="zh-CN" altLang="en-US" sz="9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验证码</a:t>
            </a:r>
            <a:endParaRPr lang="zh-CN" altLang="en-US" sz="9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10934700" y="4889500"/>
            <a:ext cx="1252538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提交（登录）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20" name="直接箭头连接符 19"/>
          <p:cNvCxnSpPr>
            <a:stCxn id="14" idx="2"/>
            <a:endCxn id="16" idx="0"/>
          </p:cNvCxnSpPr>
          <p:nvPr/>
        </p:nvCxnSpPr>
        <p:spPr>
          <a:xfrm>
            <a:off x="11561763" y="1997075"/>
            <a:ext cx="0" cy="60960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11569700" y="2921000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11569700" y="4267200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881" name="Picture 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0756900" cy="663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904538" y="3055938"/>
            <a:ext cx="1282700" cy="731837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家庭经济困难学生档案库入档申请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0790238" cy="663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文本框 13"/>
          <p:cNvSpPr txBox="1">
            <a:spLocks noChangeArrowheads="1"/>
          </p:cNvSpPr>
          <p:nvPr/>
        </p:nvSpPr>
        <p:spPr bwMode="auto">
          <a:xfrm>
            <a:off x="10720705" y="2643505"/>
            <a:ext cx="1570990" cy="737235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选择查询条件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(</a:t>
            </a:r>
            <a:r>
              <a:rPr lang="zh-CN" altLang="zh-CN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注意选择本学期时间段）</a:t>
            </a:r>
            <a:endParaRPr lang="zh-CN" altLang="zh-CN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20" name="直接箭头连接符 19"/>
          <p:cNvCxnSpPr>
            <a:stCxn id="81922" idx="2"/>
          </p:cNvCxnSpPr>
          <p:nvPr/>
        </p:nvCxnSpPr>
        <p:spPr>
          <a:xfrm>
            <a:off x="11506200" y="3380423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918825" y="3736975"/>
            <a:ext cx="1268413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点击查询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pic>
        <p:nvPicPr>
          <p:cNvPr id="81925" name="Picture 5" descr="clip_image00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0720388" cy="6858000"/>
          </a:xfrm>
          <a:prstGeom prst="rect">
            <a:avLst/>
          </a:prstGeom>
          <a:noFill/>
        </p:spPr>
      </p:pic>
      <p:cxnSp>
        <p:nvCxnSpPr>
          <p:cNvPr id="2" name="直接箭头连接符 19"/>
          <p:cNvCxnSpPr>
            <a:stCxn id="14" idx="2"/>
          </p:cNvCxnSpPr>
          <p:nvPr/>
        </p:nvCxnSpPr>
        <p:spPr>
          <a:xfrm>
            <a:off x="11558588" y="4046538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0923588" y="4667250"/>
            <a:ext cx="1268412" cy="32385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点击审核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 bldLvl="0" animBg="1"/>
      <p:bldP spid="3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图片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0925175" cy="6870700"/>
          </a:xfrm>
          <a:prstGeom prst="rect">
            <a:avLst/>
          </a:prstGeom>
          <a:solidFill>
            <a:srgbClr val="FB3838"/>
          </a:solidFill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7350" y="1527175"/>
            <a:ext cx="2286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9725" y="3206750"/>
            <a:ext cx="2381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箭头连接符 5"/>
          <p:cNvCxnSpPr>
            <a:endCxn id="4" idx="1"/>
          </p:cNvCxnSpPr>
          <p:nvPr/>
        </p:nvCxnSpPr>
        <p:spPr>
          <a:xfrm flipV="1">
            <a:off x="4133850" y="2036763"/>
            <a:ext cx="3873500" cy="140176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>
            <a:endCxn id="5" idx="1"/>
          </p:cNvCxnSpPr>
          <p:nvPr/>
        </p:nvCxnSpPr>
        <p:spPr>
          <a:xfrm flipV="1">
            <a:off x="4432300" y="3778250"/>
            <a:ext cx="3527425" cy="211138"/>
          </a:xfrm>
          <a:prstGeom prst="straightConnector1">
            <a:avLst/>
          </a:prstGeom>
          <a:ln w="28575">
            <a:solidFill>
              <a:srgbClr val="3894E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64250" y="5902325"/>
            <a:ext cx="2384425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箭头连接符 8"/>
          <p:cNvCxnSpPr>
            <a:endCxn id="8" idx="3"/>
          </p:cNvCxnSpPr>
          <p:nvPr/>
        </p:nvCxnSpPr>
        <p:spPr>
          <a:xfrm flipH="1" flipV="1">
            <a:off x="8448675" y="6381750"/>
            <a:ext cx="1625600" cy="63500"/>
          </a:xfrm>
          <a:prstGeom prst="straightConnector1">
            <a:avLst/>
          </a:prstGeom>
          <a:ln w="28575">
            <a:solidFill>
              <a:srgbClr val="FB383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0920413" y="333375"/>
            <a:ext cx="1270000" cy="441325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审核信息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  <a:p>
            <a:pPr algn="ctr"/>
            <a:r>
              <a:rPr lang="zh-CN" altLang="en-US" sz="9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填写班主任意见</a:t>
            </a:r>
            <a:endParaRPr lang="zh-CN" altLang="en-US" sz="9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20" name="直接箭头连接符 19"/>
          <p:cNvCxnSpPr>
            <a:stCxn id="14" idx="2"/>
          </p:cNvCxnSpPr>
          <p:nvPr/>
        </p:nvCxnSpPr>
        <p:spPr>
          <a:xfrm>
            <a:off x="11555413" y="765175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0922000" y="1392238"/>
            <a:ext cx="1268413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选择困难等级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11558588" y="1692275"/>
            <a:ext cx="0" cy="630238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0923588" y="2322513"/>
            <a:ext cx="1270000" cy="517525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选择奖助学金等级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0920413" y="3470275"/>
            <a:ext cx="1270000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选择审核状态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11555413" y="2840038"/>
            <a:ext cx="0" cy="630237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0925175" y="4389438"/>
            <a:ext cx="1268413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点击提交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0920413" y="5311775"/>
            <a:ext cx="1270000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审核成功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>
            <a:off x="11557000" y="3775075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11560175" y="4694238"/>
            <a:ext cx="0" cy="630237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10920413" y="6227763"/>
            <a:ext cx="1270000" cy="52197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进入系部审核状态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83989" name="Rectangle 21"/>
          <p:cNvSpPr>
            <a:spLocks noChangeArrowheads="1"/>
          </p:cNvSpPr>
          <p:nvPr/>
        </p:nvSpPr>
        <p:spPr bwMode="auto">
          <a:xfrm>
            <a:off x="8751888" y="0"/>
            <a:ext cx="482600" cy="160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3990" name="Rectangle 22"/>
          <p:cNvSpPr>
            <a:spLocks noChangeArrowheads="1"/>
          </p:cNvSpPr>
          <p:nvPr/>
        </p:nvSpPr>
        <p:spPr bwMode="auto">
          <a:xfrm>
            <a:off x="9861550" y="0"/>
            <a:ext cx="644525" cy="1698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2" name="直接箭头连接符 18"/>
          <p:cNvCxnSpPr/>
          <p:nvPr/>
        </p:nvCxnSpPr>
        <p:spPr>
          <a:xfrm>
            <a:off x="11576050" y="5613400"/>
            <a:ext cx="0" cy="630238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0" grpId="0" animBg="1"/>
      <p:bldP spid="12" grpId="0" animBg="1"/>
      <p:bldP spid="13" grpId="0" animBg="1"/>
      <p:bldP spid="16" grpId="0" animBg="1"/>
      <p:bldP spid="17" grpId="0" animBg="1"/>
      <p:bldP spid="21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文本框 13"/>
          <p:cNvSpPr txBox="1">
            <a:spLocks noChangeArrowheads="1"/>
          </p:cNvSpPr>
          <p:nvPr/>
        </p:nvSpPr>
        <p:spPr bwMode="auto">
          <a:xfrm>
            <a:off x="3797300" y="3078163"/>
            <a:ext cx="4597400" cy="90805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 lIns="90170" tIns="179705" bIns="179705">
            <a:spAutoFit/>
          </a:bodyPr>
          <a:lstStyle/>
          <a:p>
            <a:pPr algn="ctr"/>
            <a:r>
              <a:rPr lang="zh-CN" altLang="en-US" sz="36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系部管理员操作</a:t>
            </a:r>
            <a:endParaRPr lang="zh-CN" altLang="en-US" sz="36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88" y="-4763"/>
            <a:ext cx="10933112" cy="686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0934700" y="1682750"/>
            <a:ext cx="1252538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进入系统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0934700" y="2616200"/>
            <a:ext cx="1252538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选择管理员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0934700" y="3549650"/>
            <a:ext cx="1252538" cy="71755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输入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  <a:p>
            <a:pPr algn="ctr"/>
            <a:r>
              <a:rPr lang="zh-CN" altLang="en-US" sz="9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账号</a:t>
            </a:r>
            <a:endParaRPr lang="zh-CN" altLang="en-US" sz="9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  <a:p>
            <a:pPr algn="ctr"/>
            <a:r>
              <a:rPr lang="zh-CN" altLang="en-US" sz="9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密码</a:t>
            </a:r>
            <a:endParaRPr lang="zh-CN" altLang="en-US" sz="9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  <a:p>
            <a:pPr algn="ctr"/>
            <a:r>
              <a:rPr lang="zh-CN" altLang="en-US" sz="9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验证码</a:t>
            </a:r>
            <a:endParaRPr lang="zh-CN" altLang="en-US" sz="9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10934700" y="4889500"/>
            <a:ext cx="1252538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提交（登录）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20" name="直接箭头连接符 19"/>
          <p:cNvCxnSpPr>
            <a:stCxn id="14" idx="2"/>
            <a:endCxn id="16" idx="0"/>
          </p:cNvCxnSpPr>
          <p:nvPr/>
        </p:nvCxnSpPr>
        <p:spPr>
          <a:xfrm>
            <a:off x="11561763" y="1987550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11569700" y="2921000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11569700" y="4267200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7463" y="3175"/>
            <a:ext cx="10933113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0918825" y="2803525"/>
            <a:ext cx="1268413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主菜单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20" name="直接箭头连接符 19"/>
          <p:cNvCxnSpPr>
            <a:stCxn id="14" idx="2"/>
          </p:cNvCxnSpPr>
          <p:nvPr/>
        </p:nvCxnSpPr>
        <p:spPr>
          <a:xfrm>
            <a:off x="11553825" y="3108325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918825" y="3736975"/>
            <a:ext cx="1268413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服务学生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文本框 1"/>
          <p:cNvSpPr txBox="1">
            <a:spLocks noChangeArrowheads="1"/>
          </p:cNvSpPr>
          <p:nvPr/>
        </p:nvSpPr>
        <p:spPr bwMode="auto">
          <a:xfrm>
            <a:off x="3101975" y="2952750"/>
            <a:ext cx="5988050" cy="1471613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 lIns="90170" tIns="179705" bIns="179705">
            <a:spAutoFit/>
          </a:bodyPr>
          <a:lstStyle/>
          <a:p>
            <a:pPr algn="ctr"/>
            <a:r>
              <a:rPr lang="zh-CN" altLang="en-US" sz="3600" b="1" u="sng">
                <a:solidFill>
                  <a:srgbClr val="F7DFDF"/>
                </a:solidFill>
                <a:latin typeface="Comic Sans MS" panose="030F0702030302020204" pitchFamily="66" charset="0"/>
                <a:ea typeface="微软雅黑" panose="020B0503020204020204" pitchFamily="34" charset="-122"/>
              </a:rPr>
              <a:t>系统登陆网址：</a:t>
            </a:r>
            <a:endParaRPr lang="en-US" altLang="zh-CN" sz="3600" b="1" u="sng">
              <a:solidFill>
                <a:srgbClr val="F7DFDF"/>
              </a:solidFill>
              <a:latin typeface="Comic Sans MS" panose="030F0702030302020204" pitchFamily="66" charset="0"/>
              <a:ea typeface="微软雅黑" panose="020B0503020204020204" pitchFamily="34" charset="-122"/>
            </a:endParaRPr>
          </a:p>
          <a:p>
            <a:pPr algn="ctr"/>
            <a:r>
              <a:rPr lang="en-US" altLang="zh-CN" sz="3600" b="1" u="sng">
                <a:solidFill>
                  <a:srgbClr val="F7DFDF"/>
                </a:solidFill>
                <a:latin typeface="Comic Sans MS" panose="030F0702030302020204" pitchFamily="66" charset="0"/>
                <a:ea typeface="微软雅黑" panose="020B0503020204020204" pitchFamily="34" charset="-122"/>
              </a:rPr>
              <a:t>ydxxxt.witpt.edu.cn</a:t>
            </a:r>
            <a:endParaRPr lang="en-US" altLang="zh-CN" sz="3600" b="1" u="sng">
              <a:solidFill>
                <a:srgbClr val="F7DFDF"/>
              </a:solidFill>
              <a:latin typeface="Comic Sans MS" panose="030F0702030302020204" pitchFamily="66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7938" y="-3175"/>
            <a:ext cx="10912476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904538" y="3055938"/>
            <a:ext cx="1282700" cy="731837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家庭经济困难学生档案库入档申请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3175" y="-6350"/>
            <a:ext cx="1091406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文本框 13"/>
          <p:cNvSpPr txBox="1">
            <a:spLocks noChangeArrowheads="1"/>
          </p:cNvSpPr>
          <p:nvPr/>
        </p:nvSpPr>
        <p:spPr bwMode="auto">
          <a:xfrm>
            <a:off x="10918825" y="2652713"/>
            <a:ext cx="1268413" cy="737235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选择查询条件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(</a:t>
            </a:r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注意选择本学期时间段）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20" name="直接箭头连接符 19"/>
          <p:cNvCxnSpPr>
            <a:stCxn id="43010" idx="2"/>
          </p:cNvCxnSpPr>
          <p:nvPr/>
        </p:nvCxnSpPr>
        <p:spPr>
          <a:xfrm>
            <a:off x="11553190" y="3389948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911205" y="4018915"/>
            <a:ext cx="1268413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点击查询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bldLvl="0" animBg="1"/>
      <p:bldP spid="3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文本框 13"/>
          <p:cNvSpPr txBox="1">
            <a:spLocks noChangeArrowheads="1"/>
          </p:cNvSpPr>
          <p:nvPr/>
        </p:nvSpPr>
        <p:spPr bwMode="auto">
          <a:xfrm>
            <a:off x="10918825" y="2613025"/>
            <a:ext cx="1273175" cy="306705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选择学生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20" name="直接箭头连接符 19"/>
          <p:cNvCxnSpPr>
            <a:stCxn id="14" idx="2"/>
          </p:cNvCxnSpPr>
          <p:nvPr/>
        </p:nvCxnSpPr>
        <p:spPr>
          <a:xfrm>
            <a:off x="11636375" y="3035300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918825" y="3736975"/>
            <a:ext cx="1268413" cy="52197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点击状态</a:t>
            </a:r>
            <a:r>
              <a:rPr lang="en-US" altLang="zh-CN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“</a:t>
            </a:r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审核</a:t>
            </a:r>
            <a:r>
              <a:rPr lang="en-US" altLang="zh-CN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”</a:t>
            </a:r>
            <a:endParaRPr lang="en-US" altLang="zh-CN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10" y="21590"/>
            <a:ext cx="10828020" cy="677926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ldLvl="0" animBg="1"/>
      <p:bldP spid="3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图片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4763" y="-11113"/>
            <a:ext cx="10925176" cy="68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7350" y="1527175"/>
            <a:ext cx="2286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9725" y="3206750"/>
            <a:ext cx="2381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箭头连接符 5"/>
          <p:cNvCxnSpPr>
            <a:endCxn id="4" idx="1"/>
          </p:cNvCxnSpPr>
          <p:nvPr/>
        </p:nvCxnSpPr>
        <p:spPr>
          <a:xfrm flipV="1">
            <a:off x="4133850" y="2036763"/>
            <a:ext cx="3873500" cy="140176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>
            <a:endCxn id="5" idx="1"/>
          </p:cNvCxnSpPr>
          <p:nvPr/>
        </p:nvCxnSpPr>
        <p:spPr>
          <a:xfrm flipV="1">
            <a:off x="4432300" y="3778250"/>
            <a:ext cx="3527425" cy="211138"/>
          </a:xfrm>
          <a:prstGeom prst="straightConnector1">
            <a:avLst/>
          </a:prstGeom>
          <a:ln w="28575">
            <a:solidFill>
              <a:srgbClr val="3894E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64250" y="5902325"/>
            <a:ext cx="2384425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箭头连接符 8"/>
          <p:cNvCxnSpPr>
            <a:endCxn id="8" idx="3"/>
          </p:cNvCxnSpPr>
          <p:nvPr/>
        </p:nvCxnSpPr>
        <p:spPr>
          <a:xfrm flipH="1" flipV="1">
            <a:off x="8448675" y="6381750"/>
            <a:ext cx="1625600" cy="63500"/>
          </a:xfrm>
          <a:prstGeom prst="straightConnector1">
            <a:avLst/>
          </a:prstGeom>
          <a:ln w="28575">
            <a:solidFill>
              <a:srgbClr val="FB383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0920413" y="333375"/>
            <a:ext cx="1270000" cy="441325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审核信息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  <a:p>
            <a:pPr algn="ctr"/>
            <a:r>
              <a:rPr lang="zh-CN" altLang="en-US" sz="9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填写班主任意见</a:t>
            </a:r>
            <a:endParaRPr lang="zh-CN" altLang="en-US" sz="9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20" name="直接箭头连接符 19"/>
          <p:cNvCxnSpPr>
            <a:stCxn id="14" idx="2"/>
          </p:cNvCxnSpPr>
          <p:nvPr/>
        </p:nvCxnSpPr>
        <p:spPr>
          <a:xfrm>
            <a:off x="11555413" y="765175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0922000" y="1392238"/>
            <a:ext cx="1268413" cy="306705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审核困难等级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11558588" y="1692275"/>
            <a:ext cx="0" cy="630238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0923588" y="2322513"/>
            <a:ext cx="1270000" cy="52197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审核奖助学金等级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0920413" y="3470275"/>
            <a:ext cx="1270000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选择审核状态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11555413" y="2840038"/>
            <a:ext cx="0" cy="630237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0925175" y="4389438"/>
            <a:ext cx="1268413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点击提交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0920413" y="5311775"/>
            <a:ext cx="1270000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审核成功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>
            <a:off x="11557000" y="3775075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11560175" y="4694238"/>
            <a:ext cx="0" cy="630237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10920413" y="6227763"/>
            <a:ext cx="1270000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学生处审核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2" name="直接箭头连接符 18"/>
          <p:cNvCxnSpPr/>
          <p:nvPr/>
        </p:nvCxnSpPr>
        <p:spPr>
          <a:xfrm>
            <a:off x="11564938" y="5603875"/>
            <a:ext cx="0" cy="630238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0" grpId="0" bldLvl="0" animBg="1"/>
      <p:bldP spid="12" grpId="0" bldLvl="0" animBg="1"/>
      <p:bldP spid="13" grpId="0" animBg="1"/>
      <p:bldP spid="16" grpId="0" animBg="1"/>
      <p:bldP spid="17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文本框 13"/>
          <p:cNvSpPr txBox="1">
            <a:spLocks noChangeArrowheads="1"/>
          </p:cNvSpPr>
          <p:nvPr/>
        </p:nvSpPr>
        <p:spPr bwMode="auto">
          <a:xfrm>
            <a:off x="10551160" y="2561590"/>
            <a:ext cx="1273175" cy="306705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点击</a:t>
            </a:r>
            <a:r>
              <a:rPr lang="en-US" altLang="zh-CN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“</a:t>
            </a:r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导出</a:t>
            </a:r>
            <a:r>
              <a:rPr lang="en-US" altLang="zh-CN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”</a:t>
            </a:r>
            <a:endParaRPr lang="en-US" altLang="zh-CN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11292205" y="2858770"/>
            <a:ext cx="0" cy="1307465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657840" y="4166235"/>
            <a:ext cx="1268413" cy="306705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生成汇总表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2860" y="-5080"/>
            <a:ext cx="10410190" cy="48806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495" y="4095115"/>
            <a:ext cx="10411460" cy="275336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ldLvl="0" animBg="1"/>
      <p:bldP spid="3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312863"/>
            <a:ext cx="12201525" cy="491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0" name="文本框 13"/>
          <p:cNvSpPr txBox="1">
            <a:spLocks noChangeArrowheads="1"/>
          </p:cNvSpPr>
          <p:nvPr/>
        </p:nvSpPr>
        <p:spPr bwMode="auto">
          <a:xfrm>
            <a:off x="3797300" y="403225"/>
            <a:ext cx="5184775" cy="584835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 wrap="square" lIns="90170" tIns="107950" bIns="107950">
            <a:spAutoFit/>
          </a:bodyPr>
          <a:lstStyle/>
          <a:p>
            <a:pPr algn="ctr"/>
            <a:r>
              <a:rPr lang="zh-CN" altLang="en-US" sz="2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学生处审核完毕后学生查看申请结果</a:t>
            </a:r>
            <a:endParaRPr lang="zh-CN" altLang="en-US" sz="2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文本框 13"/>
          <p:cNvSpPr txBox="1">
            <a:spLocks noChangeArrowheads="1"/>
          </p:cNvSpPr>
          <p:nvPr/>
        </p:nvSpPr>
        <p:spPr bwMode="auto">
          <a:xfrm>
            <a:off x="3797300" y="3078163"/>
            <a:ext cx="4597400" cy="90805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 lIns="90170" tIns="179705" bIns="179705">
            <a:spAutoFit/>
          </a:bodyPr>
          <a:lstStyle/>
          <a:p>
            <a:pPr algn="ctr"/>
            <a:r>
              <a:rPr lang="zh-CN" altLang="en-US" sz="36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完成</a:t>
            </a:r>
            <a:endParaRPr lang="zh-CN" altLang="en-US" sz="36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140075" y="3044825"/>
            <a:ext cx="591185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1">
                <a:solidFill>
                  <a:srgbClr val="826C84"/>
                </a:solidFill>
                <a:latin typeface="Lobster 1.0"/>
                <a:ea typeface="微软雅黑" panose="020B0503020204020204" pitchFamily="34" charset="-122"/>
              </a:rPr>
              <a:t>联系我们</a:t>
            </a:r>
            <a:endParaRPr lang="zh-CN" altLang="id-ID" sz="4400" b="1">
              <a:solidFill>
                <a:srgbClr val="826C84"/>
              </a:solidFill>
              <a:latin typeface="Lobster 1.0"/>
              <a:ea typeface="微软雅黑" panose="020B0503020204020204" pitchFamily="34" charset="-122"/>
            </a:endParaRPr>
          </a:p>
        </p:txBody>
      </p:sp>
      <p:sp>
        <p:nvSpPr>
          <p:cNvPr id="55298" name="文本框 1"/>
          <p:cNvSpPr txBox="1">
            <a:spLocks noChangeArrowheads="1"/>
          </p:cNvSpPr>
          <p:nvPr/>
        </p:nvSpPr>
        <p:spPr bwMode="auto">
          <a:xfrm>
            <a:off x="330200" y="4946650"/>
            <a:ext cx="5178425" cy="1477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7DFDF"/>
                </a:solidFill>
                <a:latin typeface="张海山锐谐体" charset="-122"/>
                <a:ea typeface="张海山锐谐体" charset="-122"/>
              </a:rPr>
              <a:t>系统联系人：胡老师</a:t>
            </a:r>
            <a:endParaRPr lang="zh-CN" altLang="en-US">
              <a:solidFill>
                <a:srgbClr val="F7DFDF"/>
              </a:solidFill>
              <a:latin typeface="张海山锐谐体" charset="-122"/>
              <a:ea typeface="张海山锐谐体" charset="-122"/>
            </a:endParaRPr>
          </a:p>
          <a:p>
            <a:r>
              <a:rPr lang="zh-CN" altLang="en-US">
                <a:solidFill>
                  <a:srgbClr val="F7DFDF"/>
                </a:solidFill>
                <a:latin typeface="张海山锐谐体" charset="-122"/>
                <a:ea typeface="张海山锐谐体" charset="-122"/>
              </a:rPr>
              <a:t>联系电话：027-8719</a:t>
            </a:r>
            <a:r>
              <a:rPr lang="en-US" altLang="zh-CN">
                <a:solidFill>
                  <a:srgbClr val="F7DFDF"/>
                </a:solidFill>
                <a:latin typeface="张海山锐谐体" charset="-122"/>
                <a:ea typeface="张海山锐谐体" charset="-122"/>
              </a:rPr>
              <a:t>3332</a:t>
            </a:r>
            <a:endParaRPr lang="zh-CN" altLang="en-US">
              <a:solidFill>
                <a:srgbClr val="F7DFDF"/>
              </a:solidFill>
              <a:latin typeface="张海山锐谐体" charset="-122"/>
              <a:ea typeface="张海山锐谐体" charset="-122"/>
            </a:endParaRPr>
          </a:p>
          <a:p>
            <a:r>
              <a:rPr lang="zh-CN" altLang="en-US">
                <a:solidFill>
                  <a:srgbClr val="F7DFDF"/>
                </a:solidFill>
                <a:latin typeface="张海山锐谐体" charset="-122"/>
                <a:ea typeface="张海山锐谐体" charset="-122"/>
              </a:rPr>
              <a:t>联系地址：大学生活动中心四楼4</a:t>
            </a:r>
            <a:r>
              <a:rPr lang="en-US" altLang="zh-CN">
                <a:solidFill>
                  <a:srgbClr val="F7DFDF"/>
                </a:solidFill>
                <a:latin typeface="张海山锐谐体" charset="-122"/>
                <a:ea typeface="张海山锐谐体" charset="-122"/>
              </a:rPr>
              <a:t>02</a:t>
            </a:r>
            <a:r>
              <a:rPr lang="zh-CN" altLang="en-US">
                <a:solidFill>
                  <a:srgbClr val="F7DFDF"/>
                </a:solidFill>
                <a:latin typeface="张海山锐谐体" charset="-122"/>
                <a:ea typeface="张海山锐谐体" charset="-122"/>
              </a:rPr>
              <a:t>室</a:t>
            </a:r>
            <a:endParaRPr lang="zh-CN" altLang="en-US">
              <a:solidFill>
                <a:srgbClr val="F7DFDF"/>
              </a:solidFill>
              <a:latin typeface="张海山锐谐体" charset="-122"/>
              <a:ea typeface="张海山锐谐体" charset="-122"/>
            </a:endParaRPr>
          </a:p>
          <a:p>
            <a:r>
              <a:rPr lang="zh-CN" altLang="en-US">
                <a:solidFill>
                  <a:srgbClr val="F7DFDF"/>
                </a:solidFill>
                <a:latin typeface="张海山锐谐体" charset="-122"/>
                <a:ea typeface="张海山锐谐体" charset="-122"/>
                <a:sym typeface="+mn-ea"/>
              </a:rPr>
              <a:t>学生管理服务信息系统：</a:t>
            </a:r>
            <a:r>
              <a:rPr lang="en-US" altLang="zh-CN">
                <a:solidFill>
                  <a:srgbClr val="F7DFDF"/>
                </a:solidFill>
                <a:latin typeface="张海山锐谐体" charset="-122"/>
                <a:ea typeface="张海山锐谐体" charset="-122"/>
                <a:sym typeface="+mn-ea"/>
              </a:rPr>
              <a:t>dyxxxxt.witpt.edu.cn</a:t>
            </a:r>
            <a:endParaRPr lang="zh-CN" altLang="en-US">
              <a:solidFill>
                <a:srgbClr val="F7DFDF"/>
              </a:solidFill>
              <a:latin typeface="张海山锐谐体" charset="-122"/>
              <a:ea typeface="张海山锐谐体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90591" y="4782706"/>
            <a:ext cx="5911601" cy="9728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solidFill>
                  <a:schemeClr val="bg1">
                    <a:lumMod val="95000"/>
                    <a:alpha val="76000"/>
                  </a:schemeClr>
                </a:solidFill>
                <a:latin typeface="+mn-ea"/>
                <a:ea typeface="+mn-ea"/>
              </a:rPr>
              <a:t>谢谢</a:t>
            </a:r>
            <a:endParaRPr lang="id-ID" sz="5400" b="1" dirty="0">
              <a:solidFill>
                <a:schemeClr val="bg1">
                  <a:lumMod val="95000"/>
                  <a:alpha val="76000"/>
                </a:schemeClr>
              </a:solidFill>
              <a:latin typeface="+mn-ea"/>
              <a:ea typeface="+mn-ea"/>
            </a:endParaRPr>
          </a:p>
        </p:txBody>
      </p:sp>
      <p:pic>
        <p:nvPicPr>
          <p:cNvPr id="57346" name="图片 2" descr="学生处微信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335463" y="534988"/>
            <a:ext cx="2773362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矩形 3"/>
          <p:cNvSpPr>
            <a:spLocks noChangeArrowheads="1"/>
          </p:cNvSpPr>
          <p:nvPr/>
        </p:nvSpPr>
        <p:spPr bwMode="auto">
          <a:xfrm>
            <a:off x="2957513" y="3484563"/>
            <a:ext cx="5751512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zh-CN" altLang="en-US">
                <a:solidFill>
                  <a:srgbClr val="F7DFDF"/>
                </a:solidFill>
                <a:latin typeface="张海山锐谐体" charset="-122"/>
                <a:ea typeface="张海山锐谐体" charset="-122"/>
              </a:rPr>
              <a:t>学生工作处官方微信：</a:t>
            </a:r>
            <a:r>
              <a:rPr lang="en-US" altLang="zh-CN">
                <a:solidFill>
                  <a:srgbClr val="F7DFDF"/>
                </a:solidFill>
                <a:latin typeface="张海山锐谐体" charset="-122"/>
                <a:ea typeface="张海山锐谐体" charset="-122"/>
                <a:sym typeface="+mn-ea"/>
              </a:rPr>
              <a:t>xsc1105878047  </a:t>
            </a:r>
            <a:r>
              <a:rPr lang="zh-CN" altLang="en-US">
                <a:solidFill>
                  <a:srgbClr val="F7DFDF"/>
                </a:solidFill>
                <a:latin typeface="张海山锐谐体" charset="-122"/>
                <a:ea typeface="张海山锐谐体" charset="-122"/>
                <a:sym typeface="+mn-ea"/>
              </a:rPr>
              <a:t>学工资讯</a:t>
            </a:r>
            <a:endParaRPr lang="en-US" altLang="zh-CN">
              <a:solidFill>
                <a:srgbClr val="F7DFDF"/>
              </a:solidFill>
              <a:latin typeface="张海山锐谐体" charset="-122"/>
              <a:ea typeface="张海山锐谐体" charset="-122"/>
              <a:sym typeface="+mn-ea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089136" y="2401847"/>
            <a:ext cx="4045526" cy="8743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solidFill>
                  <a:schemeClr val="tx1">
                    <a:alpha val="50000"/>
                  </a:schemeClr>
                </a:solidFill>
                <a:latin typeface="+mn-ea"/>
                <a:ea typeface="+mn-ea"/>
              </a:rPr>
              <a:t>服务学生</a:t>
            </a:r>
            <a:endParaRPr lang="zh-CN" altLang="en-US" sz="4800" b="1" dirty="0">
              <a:solidFill>
                <a:schemeClr val="tx1">
                  <a:alpha val="50000"/>
                </a:schemeClr>
              </a:solidFill>
              <a:latin typeface="+mn-ea"/>
              <a:ea typeface="+mn-ea"/>
            </a:endParaRPr>
          </a:p>
        </p:txBody>
      </p:sp>
      <p:pic>
        <p:nvPicPr>
          <p:cNvPr id="2" name="Shape">
            <a:hlinkClick r:id="" action="ppaction://media"/>
          </p:cNvPr>
          <p:cNvPicPr>
            <a:picLocks noChangeAspect="1"/>
          </p:cNvPicPr>
          <p:nvPr>
            <a:videoFile r:link="rId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95988" y="4132263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7"/>
          <p:cNvSpPr txBox="1"/>
          <p:nvPr/>
        </p:nvSpPr>
        <p:spPr>
          <a:xfrm>
            <a:off x="4089136" y="3285767"/>
            <a:ext cx="4045526" cy="2870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 dirty="0">
                <a:solidFill>
                  <a:schemeClr val="tx1">
                    <a:alpha val="50000"/>
                  </a:schemeClr>
                </a:solidFill>
                <a:latin typeface="+mn-ea"/>
                <a:ea typeface="+mn-ea"/>
              </a:rPr>
              <a:t>——</a:t>
            </a:r>
            <a:r>
              <a:rPr lang="zh-CN" altLang="en-US" sz="1200" b="1" dirty="0">
                <a:solidFill>
                  <a:schemeClr val="tx1">
                    <a:alpha val="50000"/>
                  </a:schemeClr>
                </a:solidFill>
                <a:latin typeface="+mn-ea"/>
                <a:ea typeface="+mn-ea"/>
              </a:rPr>
              <a:t>家庭经济困难学生档案库入档申请</a:t>
            </a:r>
            <a:endParaRPr lang="zh-CN" altLang="en-US" sz="1200" b="1" dirty="0">
              <a:solidFill>
                <a:schemeClr val="tx1">
                  <a:alpha val="50000"/>
                </a:schemeClr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numSld="999" showWhenStopped="0">
                <p:cTn id="1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文本框 13"/>
          <p:cNvSpPr txBox="1">
            <a:spLocks noChangeArrowheads="1"/>
          </p:cNvSpPr>
          <p:nvPr/>
        </p:nvSpPr>
        <p:spPr bwMode="auto">
          <a:xfrm>
            <a:off x="3797300" y="3078163"/>
            <a:ext cx="4597400" cy="90805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 lIns="90170" tIns="179705" bIns="179705">
            <a:spAutoFit/>
          </a:bodyPr>
          <a:lstStyle/>
          <a:p>
            <a:pPr algn="ctr"/>
            <a:r>
              <a:rPr lang="zh-CN" altLang="en-US" sz="36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学生操作</a:t>
            </a:r>
            <a:endParaRPr lang="zh-CN" altLang="en-US" sz="36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8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1113" y="0"/>
            <a:ext cx="10963276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0952163" y="1682750"/>
            <a:ext cx="1235075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进入系统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0952163" y="2616200"/>
            <a:ext cx="1235075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选择学生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0952163" y="3549650"/>
            <a:ext cx="1235075" cy="71755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输入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  <a:p>
            <a:pPr algn="ctr"/>
            <a:r>
              <a:rPr lang="zh-CN" altLang="en-US" sz="9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账号（学号）</a:t>
            </a:r>
            <a:endParaRPr lang="zh-CN" altLang="en-US" sz="9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  <a:p>
            <a:pPr algn="ctr"/>
            <a:r>
              <a:rPr lang="zh-CN" altLang="en-US" sz="9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密码</a:t>
            </a:r>
            <a:endParaRPr lang="zh-CN" altLang="en-US" sz="9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  <a:p>
            <a:pPr algn="ctr"/>
            <a:r>
              <a:rPr lang="zh-CN" altLang="en-US" sz="9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验证码</a:t>
            </a:r>
            <a:endParaRPr lang="zh-CN" altLang="en-US" sz="9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10952163" y="4889500"/>
            <a:ext cx="1235075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提交（登录）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20" name="直接箭头连接符 19"/>
          <p:cNvCxnSpPr>
            <a:stCxn id="14" idx="2"/>
            <a:endCxn id="16" idx="0"/>
          </p:cNvCxnSpPr>
          <p:nvPr/>
        </p:nvCxnSpPr>
        <p:spPr>
          <a:xfrm>
            <a:off x="11569700" y="1987550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11569700" y="2921000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11569700" y="4267200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1017885" y="5617210"/>
            <a:ext cx="1169670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>
                <a:solidFill>
                  <a:schemeClr val="bg1"/>
                </a:solidFill>
              </a:rPr>
              <a:t>注意：密码修改、忘记密码点击左下角</a:t>
            </a:r>
            <a:r>
              <a:rPr lang="en-US" altLang="zh-CN" sz="1400" b="1">
                <a:solidFill>
                  <a:schemeClr val="bg1"/>
                </a:solidFill>
              </a:rPr>
              <a:t>“</a:t>
            </a:r>
            <a:r>
              <a:rPr lang="zh-CN" altLang="en-US" sz="1400" b="1">
                <a:solidFill>
                  <a:schemeClr val="bg1"/>
                </a:solidFill>
              </a:rPr>
              <a:t>忘记密码</a:t>
            </a:r>
            <a:r>
              <a:rPr lang="en-US" altLang="zh-CN" sz="1400" b="1">
                <a:solidFill>
                  <a:schemeClr val="bg1"/>
                </a:solidFill>
              </a:rPr>
              <a:t>”</a:t>
            </a:r>
            <a:r>
              <a:rPr lang="zh-CN" altLang="en-US" sz="1400" b="1">
                <a:solidFill>
                  <a:schemeClr val="bg1"/>
                </a:solidFill>
              </a:rPr>
              <a:t>进行重置。</a:t>
            </a:r>
            <a:endParaRPr lang="zh-CN" altLang="en-US" sz="14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1113" y="-9525"/>
            <a:ext cx="10929938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0918825" y="2803525"/>
            <a:ext cx="1268413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主菜单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20" name="直接箭头连接符 19"/>
          <p:cNvCxnSpPr>
            <a:stCxn id="14" idx="2"/>
            <a:endCxn id="16" idx="0"/>
          </p:cNvCxnSpPr>
          <p:nvPr/>
        </p:nvCxnSpPr>
        <p:spPr>
          <a:xfrm>
            <a:off x="11553825" y="3108325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918825" y="3736975"/>
            <a:ext cx="1268413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服务学生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1113" y="-9525"/>
            <a:ext cx="10880726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869613" y="3055938"/>
            <a:ext cx="1317625" cy="731837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家庭经济困难学生档案库入档申请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88" y="-1588"/>
            <a:ext cx="10944225" cy="686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945813" y="983298"/>
            <a:ext cx="1241425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点击申请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823575" y="1620520"/>
            <a:ext cx="148717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zh-CN" b="1">
                <a:solidFill>
                  <a:schemeClr val="bg1"/>
                </a:solidFill>
                <a:latin typeface="+mj-lt"/>
                <a:ea typeface="+mj-lt"/>
                <a:cs typeface="+mj-lt"/>
                <a:sym typeface="+mn-ea"/>
              </a:rPr>
              <a:t>注意：</a:t>
            </a:r>
            <a:endParaRPr lang="zh-CN" altLang="zh-CN" b="1">
              <a:solidFill>
                <a:schemeClr val="bg1"/>
              </a:solidFill>
              <a:latin typeface="+mj-lt"/>
              <a:ea typeface="+mj-lt"/>
              <a:cs typeface="+mj-lt"/>
              <a:sym typeface="+mn-ea"/>
            </a:endParaRPr>
          </a:p>
          <a:p>
            <a:pPr algn="ctr"/>
            <a:r>
              <a:rPr lang="zh-CN" altLang="zh-CN" b="1">
                <a:solidFill>
                  <a:schemeClr val="bg1"/>
                </a:solidFill>
                <a:latin typeface="+mj-lt"/>
                <a:ea typeface="+mj-lt"/>
                <a:cs typeface="+mj-lt"/>
                <a:sym typeface="+mn-ea"/>
              </a:rPr>
              <a:t>点击</a:t>
            </a:r>
            <a:r>
              <a:rPr lang="zh-CN" altLang="zh-CN" b="1">
                <a:solidFill>
                  <a:schemeClr val="bg1"/>
                </a:solidFill>
                <a:latin typeface="+mj-lt"/>
                <a:ea typeface="+mj-lt"/>
                <a:cs typeface="+mj-lt"/>
                <a:sym typeface="+mn-ea"/>
              </a:rPr>
              <a:t>申请之前有</a:t>
            </a:r>
            <a:r>
              <a:rPr lang="en-US" altLang="zh-CN" b="1">
                <a:solidFill>
                  <a:schemeClr val="bg1"/>
                </a:solidFill>
                <a:latin typeface="+mj-lt"/>
                <a:ea typeface="+mj-lt"/>
                <a:cs typeface="+mj-lt"/>
                <a:sym typeface="+mn-ea"/>
              </a:rPr>
              <a:t>30</a:t>
            </a:r>
            <a:r>
              <a:rPr lang="zh-CN" altLang="en-US" b="1">
                <a:solidFill>
                  <a:schemeClr val="bg1"/>
                </a:solidFill>
                <a:latin typeface="+mj-lt"/>
                <a:ea typeface="+mj-lt"/>
                <a:cs typeface="+mj-lt"/>
                <a:sym typeface="+mn-ea"/>
              </a:rPr>
              <a:t>秒等待时间，要求学生先完善个人信息再申请入库。</a:t>
            </a:r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1113" y="-6350"/>
            <a:ext cx="10929938" cy="687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0918825" y="2344738"/>
            <a:ext cx="1270000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填写信息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20" name="直接箭头连接符 19"/>
          <p:cNvCxnSpPr>
            <a:stCxn id="14" idx="2"/>
          </p:cNvCxnSpPr>
          <p:nvPr/>
        </p:nvCxnSpPr>
        <p:spPr>
          <a:xfrm>
            <a:off x="11553825" y="2649538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918825" y="3278188"/>
            <a:ext cx="1270000" cy="30480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提交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0918825" y="4208780"/>
            <a:ext cx="1341120" cy="521970"/>
          </a:xfrm>
          <a:prstGeom prst="rect">
            <a:avLst/>
          </a:prstGeom>
          <a:noFill/>
          <a:ln w="19050">
            <a:solidFill>
              <a:srgbClr val="F7DFDF"/>
            </a:solidFill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rgbClr val="F7DFDF"/>
                </a:solidFill>
                <a:latin typeface="汉仪细行楷简" panose="02010609000101010101"/>
                <a:ea typeface="微软雅黑" panose="020B0503020204020204" pitchFamily="34" charset="-122"/>
              </a:rPr>
              <a:t>等待班主任审核</a:t>
            </a:r>
            <a:endParaRPr lang="zh-CN" altLang="en-US" sz="1400" b="1">
              <a:solidFill>
                <a:srgbClr val="F7DFDF"/>
              </a:solidFill>
              <a:latin typeface="汉仪细行楷简" panose="02010609000101010101"/>
              <a:ea typeface="微软雅黑" panose="020B0503020204020204" pitchFamily="34" charset="-122"/>
            </a:endParaRPr>
          </a:p>
        </p:txBody>
      </p:sp>
      <p:cxnSp>
        <p:nvCxnSpPr>
          <p:cNvPr id="2" name="直接箭头连接符 19"/>
          <p:cNvCxnSpPr>
            <a:stCxn id="14" idx="2"/>
          </p:cNvCxnSpPr>
          <p:nvPr/>
        </p:nvCxnSpPr>
        <p:spPr>
          <a:xfrm>
            <a:off x="11579225" y="3579813"/>
            <a:ext cx="0" cy="628650"/>
          </a:xfrm>
          <a:prstGeom prst="straightConnector1">
            <a:avLst/>
          </a:prstGeom>
          <a:ln w="19050">
            <a:solidFill>
              <a:srgbClr val="F7DFD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 animBg="1"/>
      <p:bldP spid="5" grpId="0" bldLvl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633</Words>
  <Application>WPS 演示</Application>
  <PresentationFormat>自定义</PresentationFormat>
  <Paragraphs>148</Paragraphs>
  <Slides>28</Slides>
  <Notes>7</Notes>
  <HiddenSlides>0</HiddenSlides>
  <MMClips>1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张海山锐谐体</vt:lpstr>
      <vt:lpstr>Comic Sans MS</vt:lpstr>
      <vt:lpstr>汉仪细行楷简</vt:lpstr>
      <vt:lpstr>Arial Unicode MS</vt:lpstr>
      <vt:lpstr>Calibri</vt:lpstr>
      <vt:lpstr>Lobster 1.0</vt:lpstr>
      <vt:lpstr>Segoe Print</vt:lpstr>
      <vt:lpstr>黑体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388</cp:revision>
  <dcterms:created xsi:type="dcterms:W3CDTF">2012-12-30T02:04:00Z</dcterms:created>
  <dcterms:modified xsi:type="dcterms:W3CDTF">2018-11-01T09:27:47Z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2052-10.1.0.7616</vt:lpwstr>
  </property>
</Properties>
</file>